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6" r:id="rId3"/>
    <p:sldId id="263" r:id="rId4"/>
    <p:sldId id="257" r:id="rId5"/>
    <p:sldId id="262" r:id="rId6"/>
    <p:sldId id="267" r:id="rId7"/>
    <p:sldId id="264" r:id="rId8"/>
    <p:sldId id="268" r:id="rId9"/>
    <p:sldId id="265" r:id="rId10"/>
    <p:sldId id="259" r:id="rId11"/>
    <p:sldId id="269" r:id="rId12"/>
    <p:sldId id="271" r:id="rId13"/>
    <p:sldId id="260" r:id="rId14"/>
    <p:sldId id="258" r:id="rId15"/>
    <p:sldId id="261" r:id="rId16"/>
    <p:sldId id="270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6" autoAdjust="0"/>
    <p:restoredTop sz="89722" autoAdjust="0"/>
  </p:normalViewPr>
  <p:slideViewPr>
    <p:cSldViewPr snapToGrid="0">
      <p:cViewPr varScale="1">
        <p:scale>
          <a:sx n="91" d="100"/>
          <a:sy n="91" d="100"/>
        </p:scale>
        <p:origin x="388" y="48"/>
      </p:cViewPr>
      <p:guideLst/>
    </p:cSldViewPr>
  </p:slideViewPr>
  <p:outlineViewPr>
    <p:cViewPr>
      <p:scale>
        <a:sx n="33" d="100"/>
        <a:sy n="33" d="100"/>
      </p:scale>
      <p:origin x="0" y="-301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03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A4740-F840-425F-BA65-9CFDFAE83E3B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0E699-796C-4FE9-AD40-6ECC69A8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311FD-B565-411A-A24E-231733F7C193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42086-ADDB-4BFD-BC59-95448C01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Consolas" panose="020B0609020204030204" pitchFamily="49" charset="0"/>
              </a:rPr>
              <a:t>There are dozens of CSS properties you can use. Your best friend? Google! (and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Consolas" panose="020B0609020204030204" pitchFamily="49" charset="0"/>
              </a:rPr>
              <a:t>StackOverflow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3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4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2086-ADDB-4BFD-BC59-95448C01C5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5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0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0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79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5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9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9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1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9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DE0A5BA-8374-4878-BC50-15229D1FFCA1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69F1164-15E7-4321-B9F3-005DC257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4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CSS</a:t>
            </a:r>
            <a:br>
              <a:rPr lang="en-US" dirty="0" smtClean="0"/>
            </a:br>
            <a:r>
              <a:rPr lang="en-US" sz="3600" dirty="0" smtClean="0"/>
              <a:t>(and Responsive Design)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Please sign in: </a:t>
            </a:r>
            <a:r>
              <a:rPr lang="en-US" sz="3600" dirty="0">
                <a:latin typeface="Consolas" panose="020B0609020204030204" pitchFamily="49" charset="0"/>
              </a:rPr>
              <a:t>http://tinyurl.com/h7d5p2g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MAD Spring 2016</a:t>
            </a:r>
          </a:p>
          <a:p>
            <a:r>
              <a:rPr lang="en-US" sz="2400" dirty="0" smtClean="0"/>
              <a:t>Brian Cui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80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474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i="1" dirty="0" smtClean="0"/>
              <a:t>id</a:t>
            </a:r>
            <a:r>
              <a:rPr lang="en-US" dirty="0" smtClean="0"/>
              <a:t> attribute uniquely identifies a </a:t>
            </a:r>
            <a:r>
              <a:rPr lang="en-US" b="1" dirty="0" smtClean="0"/>
              <a:t>single</a:t>
            </a:r>
            <a:r>
              <a:rPr lang="en-US" dirty="0" smtClean="0"/>
              <a:t> element.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smtClean="0"/>
              <a:t> selector targets the element with the corresponding ID.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id="</a:t>
            </a:r>
            <a:r>
              <a:rPr lang="en-US" sz="20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catFacts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&lt;li class="</a:t>
            </a:r>
            <a:r>
              <a:rPr lang="en-US" sz="20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"&gt;Cats have nine lives!&lt;/li&gt;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&lt;li&gt;Cats can breathe underwater!&lt;/li&gt;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&lt;li&gt;Cats can fly!&lt;/li&gt;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catFacts</a:t>
            </a:r>
            <a:r>
              <a:rPr lang="en-US" sz="20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font-family: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Comic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 Sans MS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sans-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serif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/* font-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family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inherited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by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fr-FR" sz="20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500" i="1" dirty="0" smtClean="0">
                <a:latin typeface="+mj-lt"/>
                <a:cs typeface="Consolas" panose="020B0609020204030204" pitchFamily="49" charset="0"/>
              </a:rPr>
              <a:t>Advanced: Think you're being clever by having multiple id attributes on an element? Well, your browser is clever-</a:t>
            </a:r>
            <a:r>
              <a:rPr lang="en-US" sz="1500" i="1" dirty="0" err="1" smtClean="0">
                <a:latin typeface="+mj-lt"/>
                <a:cs typeface="Consolas" panose="020B0609020204030204" pitchFamily="49" charset="0"/>
              </a:rPr>
              <a:t>er</a:t>
            </a:r>
            <a:r>
              <a:rPr lang="en-US" sz="1500" i="1" dirty="0" smtClean="0">
                <a:latin typeface="+mj-lt"/>
                <a:cs typeface="Consolas" panose="020B0609020204030204" pitchFamily="49" charset="0"/>
              </a:rPr>
              <a:t> and will only render one of them. You could use a space to separate them, but then you'd have to escape the space in CSS.</a:t>
            </a:r>
            <a:endParaRPr lang="en-US" sz="1500" i="1" dirty="0" smtClean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026" name="Picture 2" descr="http://vignette1.wikia.nocookie.net/yogscast/images/3/39/Flying_cat_balls.gif/revision/latest?cb=2012111210215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4" y="3118380"/>
            <a:ext cx="3821206" cy="26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57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725588" cy="4245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By chaining selectors together, we can target more specific things:</a:t>
            </a:r>
          </a:p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p.big.red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/* Target the &lt;p&gt; element with class="big red" */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/>
              <a:t>The space " " selector (operator) that targets the children of the selector on the left with the selector on the right.</a:t>
            </a:r>
          </a:p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ul#catFacts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li 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margin-bottom: 4px;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border: 1px solid brown;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/* Targets list elements in the list with id="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catFacts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*/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/>
              <a:t>The general rule is to </a:t>
            </a:r>
            <a:r>
              <a:rPr lang="en-US" sz="2000" i="1" dirty="0" smtClean="0"/>
              <a:t>read left to right</a:t>
            </a:r>
            <a:r>
              <a:rPr lang="en-US" sz="2000" dirty="0" smtClean="0"/>
              <a:t> to determine what a selector targets.</a:t>
            </a:r>
          </a:p>
        </p:txBody>
      </p:sp>
    </p:spTree>
    <p:extLst>
      <p:ext uri="{BB962C8B-B14F-4D97-AF65-F5344CB8AC3E}">
        <p14:creationId xmlns:p14="http://schemas.microsoft.com/office/powerpoint/2010/main" val="60724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 That Cascades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6"/>
            <a:ext cx="10554574" cy="4108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What happens if you have CSS rules that conflict?</a:t>
            </a:r>
          </a:p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ul#catFacts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li 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margin-bottom: 4px;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border: 1px solid brown;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#nine 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border: 3px solid green;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/>
              <a:t>The most </a:t>
            </a:r>
            <a:r>
              <a:rPr lang="en-US" sz="2000" i="1" dirty="0" smtClean="0"/>
              <a:t>specific</a:t>
            </a:r>
            <a:r>
              <a:rPr lang="en-US" sz="2000" dirty="0" smtClean="0"/>
              <a:t> selector gets chosen. </a:t>
            </a:r>
            <a:br>
              <a:rPr lang="en-US" sz="2000" dirty="0" smtClean="0"/>
            </a:br>
            <a:r>
              <a:rPr lang="en-US" sz="2000" dirty="0" smtClean="0"/>
              <a:t>The rules are pretty simple: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955" y="2719477"/>
            <a:ext cx="3879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# selector is more specific than ordinary element selectors.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Selectors that involve operators are more specific than selectors that do not.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Selectors lower on the page win ties with selectors higher on the page.</a:t>
            </a:r>
            <a:endParaRPr lang="en-US" dirty="0"/>
          </a:p>
        </p:txBody>
      </p:sp>
      <p:pic>
        <p:nvPicPr>
          <p:cNvPr id="1026" name="Picture 2" descr="http://a1.tnt.ms/assets/products/lg/200792-Cascading-Waterfall-3ee3379b3c7f71b6081f77172ea32a6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70" y="2029781"/>
            <a:ext cx="4647627" cy="464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3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CSS 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701034" cy="414134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HTML elements are boxes. The box takes up space.</a:t>
            </a:r>
          </a:p>
          <a:p>
            <a:r>
              <a:rPr lang="en-US" sz="2400" dirty="0" smtClean="0"/>
              <a:t>We can customize the size and positioning of our boxes using the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width, height, margin, border</a:t>
            </a:r>
            <a:r>
              <a:rPr lang="en-US" sz="2400" dirty="0" smtClean="0"/>
              <a:t>, and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en-US" sz="2400" dirty="0" smtClean="0"/>
              <a:t> properties.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.tall 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margin-top: 300px;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border: </a:t>
            </a:r>
            <a:r>
              <a:rPr lang="en-US" sz="2400" dirty="0">
                <a:latin typeface="Consolas" panose="020B0609020204030204" pitchFamily="49" charset="0"/>
              </a:rPr>
              <a:t>5</a:t>
            </a:r>
            <a:r>
              <a:rPr lang="en-US" sz="2400" dirty="0" smtClean="0">
                <a:latin typeface="Consolas" panose="020B0609020204030204" pitchFamily="49" charset="0"/>
              </a:rPr>
              <a:t>px solid brown;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padding: 20px;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smtClean="0">
                <a:latin typeface="+mj-lt"/>
              </a:rPr>
              <a:t>Investigate your boxes in the browser debugger! (right click -&gt; inspect element)</a:t>
            </a:r>
          </a:p>
        </p:txBody>
      </p:sp>
      <p:pic>
        <p:nvPicPr>
          <p:cNvPr id="1026" name="Picture 2" descr="https://www.washington.edu/accesscomputing/webd2/student/unit3/images/boxmode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05" y="2538154"/>
            <a:ext cx="4798850" cy="350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3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vs. Block vs. Inline-Block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961779"/>
              </p:ext>
            </p:extLst>
          </p:nvPr>
        </p:nvGraphicFramePr>
        <p:xfrm>
          <a:off x="819150" y="2222500"/>
          <a:ext cx="105537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1045903806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496800962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2725423598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270256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Display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inline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block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inline-block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66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 up inline</a:t>
                      </a:r>
                      <a:r>
                        <a:rPr lang="en-US" baseline="0" dirty="0" smtClean="0"/>
                        <a:t> with text.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 up on</a:t>
                      </a:r>
                      <a:r>
                        <a:rPr lang="en-US" baseline="0" dirty="0" smtClean="0"/>
                        <a:t> its own line and consumes full width of parent by default.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 up inline</a:t>
                      </a:r>
                      <a:r>
                        <a:rPr lang="en-US" baseline="0" dirty="0" smtClean="0"/>
                        <a:t> with text.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18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width or height.</a:t>
                      </a:r>
                    </a:p>
                    <a:p>
                      <a:r>
                        <a:rPr lang="en-US" baseline="0" dirty="0" smtClean="0"/>
                        <a:t>Allows left &amp; right margins/padding.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Really wide!</a:t>
                      </a:r>
                      <a:r>
                        <a:rPr lang="en-US" baseline="0" dirty="0" smtClean="0"/>
                        <a:t> Allows width/height, margin and padding everywhere.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Respects all properties.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85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Elements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&lt;a&gt;</a:t>
                      </a:r>
                    </a:p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&lt;span&gt;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&lt;h1&gt;</a:t>
                      </a:r>
                    </a:p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&lt;p&gt;</a:t>
                      </a:r>
                    </a:p>
                    <a:p>
                      <a:r>
                        <a:rPr lang="en-US" dirty="0" smtClean="0">
                          <a:latin typeface="Consolas" panose="020B0609020204030204" pitchFamily="49" charset="0"/>
                        </a:rPr>
                        <a:t>&lt;div&gt;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Whatever you can imagine.</a:t>
                      </a:r>
                      <a:br>
                        <a:rPr lang="en-US" dirty="0" smtClean="0"/>
                      </a:b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img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</a:t>
                      </a:r>
                      <a:r>
                        <a:rPr lang="en-US" dirty="0" smtClean="0"/>
                        <a:t>sort of.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4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77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 Best Friends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&lt;div&gt;</a:t>
            </a:r>
            <a:endParaRPr lang="en-US" sz="3200" dirty="0"/>
          </a:p>
          <a:p>
            <a:pPr lvl="1"/>
            <a:r>
              <a:rPr lang="en-US" sz="2400" dirty="0"/>
              <a:t> is a generic </a:t>
            </a:r>
            <a:r>
              <a:rPr lang="en-US" sz="2400" i="1" dirty="0" smtClean="0"/>
              <a:t>block</a:t>
            </a:r>
            <a:r>
              <a:rPr lang="en-US" sz="2400" dirty="0" smtClean="0"/>
              <a:t> </a:t>
            </a:r>
            <a:r>
              <a:rPr lang="en-US" sz="2400" dirty="0"/>
              <a:t>element that has no default </a:t>
            </a:r>
            <a:r>
              <a:rPr lang="en-US" sz="2400" dirty="0" smtClean="0"/>
              <a:t>style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&lt;span&gt;</a:t>
            </a:r>
            <a:endParaRPr lang="en-US" sz="3200" dirty="0" smtClean="0"/>
          </a:p>
          <a:p>
            <a:pPr lvl="1"/>
            <a:r>
              <a:rPr lang="en-US" sz="2400" dirty="0" smtClean="0"/>
              <a:t> is a generic </a:t>
            </a:r>
            <a:r>
              <a:rPr lang="en-US" sz="2400" i="1" dirty="0" smtClean="0"/>
              <a:t>inline</a:t>
            </a:r>
            <a:r>
              <a:rPr lang="en-US" sz="2400" dirty="0" smtClean="0"/>
              <a:t> element that has no default style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600" dirty="0" smtClean="0"/>
              <a:t>Although you won't necessarily need them for CAT PICTURE CENTRAL, they're nice to have when you need a "meaningless" element.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57122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Media Queries (Finally!)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349732" cy="36365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i="1" dirty="0" smtClean="0"/>
              <a:t>Media Queries</a:t>
            </a:r>
            <a:r>
              <a:rPr lang="en-US" sz="2400" dirty="0" smtClean="0"/>
              <a:t> allow specific CSS statements to </a:t>
            </a:r>
            <a:r>
              <a:rPr lang="en-US" sz="2400" b="1" dirty="0" smtClean="0"/>
              <a:t>target a specific output device. </a:t>
            </a:r>
            <a:r>
              <a:rPr lang="en-US" sz="2400" dirty="0" smtClean="0"/>
              <a:t>They're like selectors from a higher dimension.</a:t>
            </a:r>
          </a:p>
          <a:p>
            <a:pPr marL="0" indent="0">
              <a:buNone/>
            </a:pPr>
            <a:r>
              <a:rPr lang="en-US" sz="2400" dirty="0" smtClean="0"/>
              <a:t>Here's a small sample: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@media (max-width: 400px)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h1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font-size: 24px;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i="1" dirty="0"/>
          </a:p>
        </p:txBody>
      </p:sp>
      <p:pic>
        <p:nvPicPr>
          <p:cNvPr id="2050" name="Picture 2" descr="http://vignette1.wikia.nocookie.net/interstellarfilm/images/3/36/Nl8KjBO_-_Imgur.png/revision/latest?cb=201411151401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67" y="1920103"/>
            <a:ext cx="4944533" cy="360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02099" y="5701507"/>
            <a:ext cx="317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Cooper learning about CSS media queries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472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Use of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09520"/>
            <a:ext cx="4633312" cy="4341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most useful media query is arguably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max-width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:</a:t>
            </a:r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h1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font-size: 64px;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media 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max-width: 600px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h1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font-size: 24px;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@media (max-width: 400px)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h1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font-size: 16px;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64790" y="2189515"/>
            <a:ext cx="6029128" cy="434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/>
              <a:t> operator lets you require multiple queries: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Wingdings 2" charset="2"/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@media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and (min-width: 1920px)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h1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font-size: 24px;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Wingdings 2" charset="2"/>
              <a:buNone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Commas act as 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operator:</a:t>
            </a:r>
          </a:p>
          <a:p>
            <a:pPr marL="0" indent="0">
              <a:buFont typeface="Wingdings 2" charset="2"/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@media projection, 3d-glasses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.3d 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color: red;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text-shadow: 2px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2px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blue;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74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Last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138840"/>
            <a:ext cx="10554574" cy="17474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Although a desktop browser won't have problems interpreting media queries, mobile browsers like to do their own thing. Use the following tag to force them into submission: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&lt;meta name="viewport" content="width=device-width, initial-scale=1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719" y="3656387"/>
            <a:ext cx="5452016" cy="38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9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2222287"/>
            <a:ext cx="6414711" cy="42413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The owners of CAT PICTURE CENTRAL wants you to fix up their website. They'll pay you a box of kittens if you can meet the following requirements:</a:t>
            </a:r>
          </a:p>
          <a:p>
            <a:r>
              <a:rPr lang="en-US" sz="2400" dirty="0" smtClean="0">
                <a:latin typeface="+mj-lt"/>
              </a:rPr>
              <a:t>There should be no inline CSS on the page.</a:t>
            </a:r>
          </a:p>
          <a:p>
            <a:r>
              <a:rPr lang="en-US" sz="2400" dirty="0" smtClean="0">
                <a:latin typeface="+mj-lt"/>
              </a:rPr>
              <a:t>The font should be sans serif everywhere.</a:t>
            </a:r>
          </a:p>
          <a:p>
            <a:r>
              <a:rPr lang="en-US" sz="2400" dirty="0" smtClean="0">
                <a:latin typeface="+mj-lt"/>
              </a:rPr>
              <a:t>All cat pictures should be centered on their own line.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The navigation "bar" should be on a single line on desktop.</a:t>
            </a:r>
          </a:p>
          <a:p>
            <a:r>
              <a:rPr lang="en-US" sz="2400" dirty="0" smtClean="0">
                <a:latin typeface="+mj-lt"/>
              </a:rPr>
              <a:t>The website should look good on mobile.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Download the </a:t>
            </a:r>
            <a:r>
              <a:rPr lang="en-US" sz="2400" dirty="0" smtClean="0">
                <a:latin typeface="+mj-lt"/>
              </a:rPr>
              <a:t>website code </a:t>
            </a:r>
            <a:r>
              <a:rPr lang="en-US" sz="2400" dirty="0">
                <a:latin typeface="+mj-lt"/>
              </a:rPr>
              <a:t>here: </a:t>
            </a:r>
            <a:r>
              <a:rPr lang="en-US" sz="2400" dirty="0">
                <a:latin typeface="Consolas" panose="020B0609020204030204" pitchFamily="49" charset="0"/>
              </a:rPr>
              <a:t>https://github.com/utcsmad/s16-web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302" y="3076439"/>
            <a:ext cx="4311805" cy="22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OmSfiQ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" y="2816773"/>
            <a:ext cx="12015669" cy="12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28679" y="5971977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 actually HTML</a:t>
            </a:r>
          </a:p>
          <a:p>
            <a:r>
              <a:rPr lang="en-US" dirty="0" smtClean="0"/>
              <a:t>**But close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5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Please fill out the following anonymous exit survey:</a:t>
            </a:r>
          </a:p>
          <a:p>
            <a:pPr marL="0" indent="0">
              <a:buNone/>
            </a:pPr>
            <a:r>
              <a:rPr lang="en-US" sz="3200" b="1" dirty="0">
                <a:latin typeface="Consolas" panose="020B0609020204030204" pitchFamily="49" charset="0"/>
              </a:rPr>
              <a:t>http://tinyurl.com/gq39o7x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6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2222287"/>
            <a:ext cx="6414711" cy="42413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The owners of CAT PICTURE CENTRAL wants you to fix up their website. They'll pay you a box of kittens if you can meet the following requirements:</a:t>
            </a:r>
          </a:p>
          <a:p>
            <a:r>
              <a:rPr lang="en-US" sz="2400" dirty="0" smtClean="0">
                <a:latin typeface="+mj-lt"/>
              </a:rPr>
              <a:t>There should be no inline CSS on the page.</a:t>
            </a:r>
          </a:p>
          <a:p>
            <a:r>
              <a:rPr lang="en-US" sz="2400" dirty="0" smtClean="0">
                <a:latin typeface="+mj-lt"/>
              </a:rPr>
              <a:t>The font should be sans serif everywhere.</a:t>
            </a:r>
          </a:p>
          <a:p>
            <a:r>
              <a:rPr lang="en-US" sz="2400" dirty="0" smtClean="0">
                <a:latin typeface="+mj-lt"/>
              </a:rPr>
              <a:t>All cat pictures should be centered on their own line.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The navigation "bar" should be on a single line on desktop.</a:t>
            </a:r>
          </a:p>
          <a:p>
            <a:r>
              <a:rPr lang="en-US" sz="2400" dirty="0" smtClean="0">
                <a:latin typeface="+mj-lt"/>
              </a:rPr>
              <a:t>The website should look good on mobile.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Download the </a:t>
            </a:r>
            <a:r>
              <a:rPr lang="en-US" sz="2400" dirty="0" smtClean="0">
                <a:latin typeface="+mj-lt"/>
              </a:rPr>
              <a:t>website code </a:t>
            </a:r>
            <a:r>
              <a:rPr lang="en-US" sz="2400" dirty="0">
                <a:latin typeface="+mj-lt"/>
              </a:rPr>
              <a:t>here: </a:t>
            </a:r>
            <a:r>
              <a:rPr lang="en-US" sz="2400" dirty="0">
                <a:latin typeface="Consolas" panose="020B0609020204030204" pitchFamily="49" charset="0"/>
              </a:rPr>
              <a:t>https://github.com/utcsmad/s16-web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302" y="3076439"/>
            <a:ext cx="4311805" cy="22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3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Crash Course: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63286" cy="4441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HTML is a </a:t>
            </a:r>
            <a:r>
              <a:rPr lang="en-US" sz="2800" i="1" dirty="0" smtClean="0"/>
              <a:t>markup language. </a:t>
            </a:r>
            <a:r>
              <a:rPr lang="en-US" sz="2800" dirty="0" smtClean="0"/>
              <a:t>It </a:t>
            </a:r>
            <a:r>
              <a:rPr lang="en-US" sz="2800" i="1" dirty="0" smtClean="0"/>
              <a:t>describes</a:t>
            </a:r>
            <a:r>
              <a:rPr lang="en-US" sz="2800" dirty="0" smtClean="0"/>
              <a:t> content with an (infinite) tree-like hierarchy of </a:t>
            </a:r>
            <a:r>
              <a:rPr lang="en-US" sz="2800" i="1" dirty="0" smtClean="0"/>
              <a:t>parents</a:t>
            </a:r>
            <a:r>
              <a:rPr lang="en-US" sz="2800" dirty="0" smtClean="0"/>
              <a:t> and </a:t>
            </a:r>
            <a:r>
              <a:rPr lang="en-US" sz="2800" i="1" dirty="0" smtClean="0"/>
              <a:t>children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&lt;p&gt;This is a paragraph!&lt;/p&gt;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latin typeface="Consolas" panose="020B0609020204030204" pitchFamily="49" charset="0"/>
              </a:rPr>
              <a:t>ul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    &lt;li&gt;A Child 1&lt;/li&gt;</a:t>
            </a:r>
            <a:r>
              <a:rPr lang="en-US" sz="2800" dirty="0">
                <a:latin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    &lt;li&gt;Child two&lt;/li&gt;</a:t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    &lt;li&gt;Adopted Child three&lt;/li&gt;</a:t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&lt;/</a:t>
            </a:r>
            <a:r>
              <a:rPr lang="en-US" sz="2800" dirty="0" err="1" smtClean="0">
                <a:latin typeface="Consolas" panose="020B0609020204030204" pitchFamily="49" charset="0"/>
              </a:rPr>
              <a:t>ul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i="1" dirty="0" smtClean="0">
                <a:latin typeface="+mj-lt"/>
              </a:rPr>
              <a:t>Advanced: HTML5 actually offers (will offer) a JavaScript interface for creating custom </a:t>
            </a:r>
            <a:br>
              <a:rPr lang="en-US" sz="1400" i="1" dirty="0" smtClean="0">
                <a:latin typeface="+mj-lt"/>
              </a:rPr>
            </a:br>
            <a:r>
              <a:rPr lang="en-US" sz="1400" i="1" dirty="0" smtClean="0">
                <a:latin typeface="+mj-lt"/>
              </a:rPr>
              <a:t>elements. Currently only supported in Chrome.</a:t>
            </a:r>
            <a:endParaRPr lang="en-US" i="1" dirty="0" smtClean="0">
              <a:latin typeface="Consolas" panose="020B0609020204030204" pitchFamily="49" charset="0"/>
            </a:endParaRPr>
          </a:p>
        </p:txBody>
      </p:sp>
      <p:pic>
        <p:nvPicPr>
          <p:cNvPr id="2052" name="Picture 4" descr="http://www.blogcdn.com/www.parentdish.co.uk/media/2011/10/catersstormtrooper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407" y="3953991"/>
            <a:ext cx="3593593" cy="23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78219" y="3584659"/>
            <a:ext cx="72521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8296" y="4623501"/>
            <a:ext cx="68632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6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Crash Course: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02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Each HTML tag (there are many!) has a specific </a:t>
            </a:r>
            <a:r>
              <a:rPr lang="en-US" sz="2800" i="1" dirty="0" smtClean="0"/>
              <a:t>meaning</a:t>
            </a:r>
            <a:r>
              <a:rPr lang="en-US" sz="2800" dirty="0" smtClean="0"/>
              <a:t>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&lt;h1&gt;BIG HEADER&lt;/h1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&lt;b&gt;This text is bold!&lt;/b&gt;</a:t>
            </a:r>
            <a:br>
              <a:rPr lang="en-US" sz="2800" dirty="0" smtClean="0">
                <a:latin typeface="Consolas" panose="020B0609020204030204" pitchFamily="49" charset="0"/>
              </a:rPr>
            </a:br>
            <a:endParaRPr lang="en-US" sz="2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/>
              <a:t>We can assign </a:t>
            </a:r>
            <a:r>
              <a:rPr lang="en-US" sz="2800" i="1" dirty="0" smtClean="0"/>
              <a:t>attributes</a:t>
            </a:r>
            <a:r>
              <a:rPr lang="en-US" sz="2800" dirty="0" smtClean="0"/>
              <a:t> to HTML elements by defining values within their tags.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</a:t>
            </a:r>
            <a:r>
              <a:rPr lang="en-US" sz="2800" dirty="0" err="1" smtClean="0">
                <a:latin typeface="Consolas" panose="020B0609020204030204" pitchFamily="49" charset="0"/>
              </a:rPr>
              <a:t>img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</a:rPr>
              <a:t>src</a:t>
            </a:r>
            <a:r>
              <a:rPr lang="en-US" sz="2800" dirty="0" smtClean="0">
                <a:latin typeface="Consolas" panose="020B0609020204030204" pitchFamily="49" charset="0"/>
              </a:rPr>
              <a:t>="https</a:t>
            </a:r>
            <a:r>
              <a:rPr lang="en-US" sz="2800" dirty="0">
                <a:latin typeface="Consolas" panose="020B0609020204030204" pitchFamily="49" charset="0"/>
              </a:rPr>
              <a:t>://</a:t>
            </a:r>
            <a:r>
              <a:rPr lang="en-US" sz="2800" dirty="0" smtClean="0">
                <a:latin typeface="Consolas" panose="020B0609020204030204" pitchFamily="49" charset="0"/>
              </a:rPr>
              <a:t>i.imgur.com/hfIpqOL.jpg" /&gt;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&lt;input type="text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 placeholder="Credit Card" /&gt;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&lt;a </a:t>
            </a:r>
            <a:r>
              <a:rPr lang="en-US" sz="2800" dirty="0" err="1" smtClean="0">
                <a:latin typeface="Consolas" panose="020B0609020204030204" pitchFamily="49" charset="0"/>
              </a:rPr>
              <a:t>href</a:t>
            </a:r>
            <a:r>
              <a:rPr lang="en-US" sz="2800" dirty="0" smtClean="0">
                <a:latin typeface="Consolas" panose="020B0609020204030204" pitchFamily="49" charset="0"/>
              </a:rPr>
              <a:t>="http</a:t>
            </a:r>
            <a:r>
              <a:rPr lang="en-US" sz="2800" dirty="0">
                <a:latin typeface="Consolas" panose="020B0609020204030204" pitchFamily="49" charset="0"/>
              </a:rPr>
              <a:t>://</a:t>
            </a:r>
            <a:r>
              <a:rPr lang="en-US" sz="2800" dirty="0" smtClean="0">
                <a:latin typeface="Consolas" panose="020B0609020204030204" pitchFamily="49" charset="0"/>
              </a:rPr>
              <a:t>i.imgur.com/GfzFuy3.gif" </a:t>
            </a:r>
            <a:r>
              <a:rPr lang="en-US" sz="2800" dirty="0" smtClean="0">
                <a:latin typeface="Consolas" panose="020B0609020204030204" pitchFamily="49" charset="0"/>
              </a:rPr>
              <a:t>/&gt;</a:t>
            </a:r>
            <a:br>
              <a:rPr lang="en-US" sz="2800" dirty="0" smtClean="0">
                <a:latin typeface="Consolas" panose="020B0609020204030204" pitchFamily="49" charset="0"/>
              </a:rPr>
            </a:br>
            <a:endParaRPr lang="en-US" sz="2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i="1" dirty="0" smtClean="0">
                <a:latin typeface="+mj-lt"/>
              </a:rPr>
              <a:t>Advanced: Most element attributes are directly accessible by the same name in JavaScript (e.g. </a:t>
            </a:r>
            <a:r>
              <a:rPr lang="en-US" sz="2000" dirty="0" err="1" smtClean="0">
                <a:latin typeface="Consolas" panose="020B0609020204030204" pitchFamily="49" charset="0"/>
              </a:rPr>
              <a:t>document.getElementById</a:t>
            </a:r>
            <a:r>
              <a:rPr lang="en-US" sz="2000" dirty="0" smtClean="0">
                <a:latin typeface="Consolas" panose="020B0609020204030204" pitchFamily="49" charset="0"/>
              </a:rPr>
              <a:t>("</a:t>
            </a:r>
            <a:r>
              <a:rPr lang="en-US" sz="2000" dirty="0" err="1" smtClean="0">
                <a:latin typeface="Consolas" panose="020B0609020204030204" pitchFamily="49" charset="0"/>
              </a:rPr>
              <a:t>someID</a:t>
            </a:r>
            <a:r>
              <a:rPr lang="en-US" sz="2000" dirty="0" smtClean="0">
                <a:latin typeface="Consolas" panose="020B0609020204030204" pitchFamily="49" charset="0"/>
              </a:rPr>
              <a:t>").value</a:t>
            </a:r>
            <a:r>
              <a:rPr lang="en-US" sz="2000" i="1" dirty="0" smtClean="0">
                <a:latin typeface="+mj-lt"/>
              </a:rPr>
              <a:t>). There are some exceptions, such as </a:t>
            </a:r>
            <a:r>
              <a:rPr lang="en-US" sz="2000" dirty="0" smtClean="0">
                <a:latin typeface="Consolas" panose="020B0609020204030204" pitchFamily="49" charset="0"/>
              </a:rPr>
              <a:t>.</a:t>
            </a:r>
            <a:r>
              <a:rPr lang="en-US" sz="2000" dirty="0" err="1" smtClean="0">
                <a:latin typeface="Consolas" panose="020B0609020204030204" pitchFamily="49" charset="0"/>
              </a:rPr>
              <a:t>htmlFor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i="1" dirty="0" smtClean="0">
                <a:latin typeface="+mj-lt"/>
              </a:rPr>
              <a:t>for the for attribute.</a:t>
            </a:r>
            <a:endParaRPr lang="en-US" sz="2000" i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4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Crash Course: Inline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6"/>
            <a:ext cx="7827098" cy="4094751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sz="2400" dirty="0" smtClean="0"/>
              <a:t>"I don't like the way my links look blue!"</a:t>
            </a:r>
            <a:br>
              <a:rPr lang="en-US" sz="2400" dirty="0" smtClean="0"/>
            </a:br>
            <a:r>
              <a:rPr lang="en-US" sz="2400" dirty="0" smtClean="0"/>
              <a:t>-- You</a:t>
            </a:r>
          </a:p>
          <a:p>
            <a:pPr marL="0" indent="0">
              <a:buNone/>
            </a:pPr>
            <a:r>
              <a:rPr lang="en-US" sz="2400" dirty="0" smtClean="0"/>
              <a:t>Using the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sz="2400" dirty="0" smtClean="0"/>
              <a:t> </a:t>
            </a:r>
            <a:r>
              <a:rPr lang="en-US" sz="2400" i="1" dirty="0" smtClean="0"/>
              <a:t>attribute</a:t>
            </a:r>
            <a:r>
              <a:rPr lang="en-US" sz="2400" dirty="0" smtClean="0"/>
              <a:t>, we can customize our HTML elements with our own artistic flair.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="http://goo.gl/qn9FuI"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style="color: red"&gt;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This link has turned to the dark side...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&lt;/a&gt;</a:t>
            </a:r>
          </a:p>
          <a:p>
            <a:pPr marL="0" indent="0">
              <a:buNone/>
            </a:pPr>
            <a:r>
              <a:rPr lang="en-US" sz="2400" dirty="0" smtClean="0"/>
              <a:t>Other useful properties include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font-size, font-family, font-weight</a:t>
            </a:r>
            <a:r>
              <a:rPr lang="en-US" sz="2400" dirty="0" smtClean="0"/>
              <a:t>…</a:t>
            </a:r>
          </a:p>
          <a:p>
            <a:pPr marL="0" indent="0">
              <a:buNone/>
            </a:pPr>
            <a:r>
              <a:rPr lang="en-US" sz="1300" i="1" dirty="0" smtClean="0"/>
              <a:t>Advanced: Speaking of fonts, we're now able to embed custom fonts into our webpages using @font-face. That means websites are no longer restricted to "web safe" fonts.</a:t>
            </a:r>
            <a:endParaRPr lang="en-US" sz="1300" i="1" dirty="0"/>
          </a:p>
        </p:txBody>
      </p:sp>
      <p:pic>
        <p:nvPicPr>
          <p:cNvPr id="3074" name="Picture 2" descr="http://images.dailytech.com/nimage/34288_large_Star_Wars_Ep_VII_Light_Saber_FP_W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37" y="3711653"/>
            <a:ext cx="3671463" cy="1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44" y="3711653"/>
            <a:ext cx="65584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7"/>
            <a:ext cx="9031585" cy="4462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CSS is another markup language that complements </a:t>
            </a:r>
            <a:br>
              <a:rPr lang="en-US" sz="2000" dirty="0" smtClean="0"/>
            </a:br>
            <a:r>
              <a:rPr lang="en-US" sz="2000" dirty="0" smtClean="0"/>
              <a:t>HTML that applies style properties across multiple </a:t>
            </a:r>
            <a:br>
              <a:rPr lang="en-US" sz="2000" dirty="0" smtClean="0"/>
            </a:br>
            <a:r>
              <a:rPr lang="en-US" sz="2000" dirty="0" smtClean="0"/>
              <a:t>elements at once.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color: red;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>
                <a:latin typeface="+mj-lt"/>
                <a:cs typeface="Consolas" panose="020B0609020204030204" pitchFamily="49" charset="0"/>
              </a:rPr>
              <a:t>CSS stands for Cascading Style Sheets. </a:t>
            </a:r>
            <a:r>
              <a:rPr lang="en-US" sz="1200" dirty="0" smtClean="0">
                <a:latin typeface="+mj-lt"/>
                <a:cs typeface="Consolas" panose="020B0609020204030204" pitchFamily="49" charset="0"/>
              </a:rPr>
              <a:t>They are sheets in a </a:t>
            </a:r>
            <a:br>
              <a:rPr lang="en-US" sz="1200" dirty="0" smtClean="0">
                <a:latin typeface="+mj-lt"/>
                <a:cs typeface="Consolas" panose="020B0609020204030204" pitchFamily="49" charset="0"/>
              </a:rPr>
            </a:br>
            <a:r>
              <a:rPr lang="en-US" sz="1200" dirty="0" smtClean="0">
                <a:latin typeface="+mj-lt"/>
                <a:cs typeface="Consolas" panose="020B0609020204030204" pitchFamily="49" charset="0"/>
              </a:rPr>
              <a:t>document sense, they give things style, and they do, in fact, "cascade".</a:t>
            </a:r>
          </a:p>
          <a:p>
            <a:pPr marL="0" indent="0">
              <a:buNone/>
            </a:pPr>
            <a:r>
              <a:rPr lang="en-US" sz="2000" dirty="0" smtClean="0">
                <a:latin typeface="+mj-lt"/>
                <a:cs typeface="Consolas" panose="020B0609020204030204" pitchFamily="49" charset="0"/>
              </a:rPr>
              <a:t>To add a stylesheet to our page, we use the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sz="2000" dirty="0" smtClean="0">
                <a:latin typeface="+mj-lt"/>
                <a:cs typeface="Consolas" panose="020B0609020204030204" pitchFamily="49" charset="0"/>
              </a:rPr>
              <a:t> tag: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&lt;link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="stylesheet" type="text/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="style.css" /&gt;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8" name="Picture 2" descr="http://www.smootfitness.com/wp-content/uploads/2015/07/82189-star-wars-dark-si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146" y="2967206"/>
            <a:ext cx="4321854" cy="24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94450" y="3358506"/>
            <a:ext cx="65584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44889" y="3173840"/>
            <a:ext cx="65584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00735" y="3308056"/>
            <a:ext cx="65584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81998" y="3173840"/>
            <a:ext cx="65584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70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General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6"/>
            <a:ext cx="6105503" cy="43803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latin typeface="+mj-lt"/>
                <a:cs typeface="Consolas" panose="020B0609020204030204" pitchFamily="49" charset="0"/>
              </a:rPr>
              <a:t>CSS syntax is fairly straightforward: </a:t>
            </a:r>
          </a:p>
          <a:p>
            <a:r>
              <a:rPr lang="en-US" sz="2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selector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[, </a:t>
            </a:r>
            <a:r>
              <a:rPr lang="en-US" sz="2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selector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...] 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value;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i="1" dirty="0" smtClean="0"/>
              <a:t>selector</a:t>
            </a:r>
            <a:r>
              <a:rPr lang="en-US" dirty="0" smtClean="0"/>
              <a:t> targets a particular set of elements and assigns the property styles to those elements. </a:t>
            </a:r>
          </a:p>
          <a:p>
            <a:pPr marL="0" indent="0">
              <a:buNone/>
            </a:pPr>
            <a:r>
              <a:rPr lang="en-US" dirty="0" smtClean="0"/>
              <a:t>The simplest kind of selector is the element type itself: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h1, h2, h3, h4, h5, h6 {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text-transform: uppercase;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text-decoration: underline;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/* Selects all header tags and 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makes them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allcaps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underlined */</a:t>
            </a:r>
          </a:p>
        </p:txBody>
      </p:sp>
      <p:pic>
        <p:nvPicPr>
          <p:cNvPr id="5124" name="Picture 4" descr="http://i.kinja-img.com/gawker-media/image/upload/s--4GcKKi_3--/c_scale,fl_progressive,q_80,w_800/18mirz5nfzmtz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41" y="3015352"/>
            <a:ext cx="4886260" cy="27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4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Dress Classy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92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  <a:cs typeface="Consolas" panose="020B0609020204030204" pitchFamily="49" charset="0"/>
              </a:rPr>
              <a:t>The </a:t>
            </a:r>
            <a:r>
              <a:rPr lang="en-US" sz="2400" i="1" dirty="0" smtClean="0">
                <a:latin typeface="+mj-lt"/>
                <a:cs typeface="Consolas" panose="020B0609020204030204" pitchFamily="49" charset="0"/>
              </a:rPr>
              <a:t>class </a:t>
            </a:r>
            <a:r>
              <a:rPr lang="en-US" sz="2400" dirty="0" smtClean="0">
                <a:latin typeface="+mj-lt"/>
                <a:cs typeface="Consolas" panose="020B0609020204030204" pitchFamily="49" charset="0"/>
              </a:rPr>
              <a:t>attribute groups together elements regardless of type. </a:t>
            </a:r>
            <a:br>
              <a:rPr lang="en-US" sz="2400" dirty="0" smtClean="0">
                <a:latin typeface="+mj-lt"/>
                <a:cs typeface="Consolas" panose="020B0609020204030204" pitchFamily="49" charset="0"/>
              </a:rPr>
            </a:br>
            <a:r>
              <a:rPr lang="en-US" sz="2400" dirty="0" smtClean="0">
                <a:latin typeface="+mj-lt"/>
                <a:cs typeface="Consolas" panose="020B0609020204030204" pitchFamily="49" charset="0"/>
              </a:rPr>
              <a:t>The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smtClean="0">
                <a:latin typeface="+mj-lt"/>
                <a:cs typeface="Consolas" panose="020B0609020204030204" pitchFamily="49" charset="0"/>
              </a:rPr>
              <a:t> selector targets element of a particular </a:t>
            </a:r>
            <a:r>
              <a:rPr lang="en-US" sz="2400" i="1" dirty="0" smtClean="0">
                <a:latin typeface="+mj-lt"/>
                <a:cs typeface="Consolas" panose="020B0609020204030204" pitchFamily="49" charset="0"/>
              </a:rPr>
              <a:t>class</a:t>
            </a:r>
            <a:r>
              <a:rPr lang="en-US" sz="2400" dirty="0" smtClean="0">
                <a:latin typeface="+mj-lt"/>
                <a:cs typeface="Consolas" panose="020B0609020204030204" pitchFamily="49" charset="0"/>
              </a:rPr>
              <a:t>.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&lt;h1 class="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"&gt;Agents&lt;/h1&gt;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&lt;p class="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"&gt;James Bond&lt;/p&gt;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&lt;p class="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"&gt;Austin Powers&lt;/p&gt;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&lt;p class="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"&gt;Elite Beat Agents&lt;/p&gt;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font-style: italic;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font-weight: bold;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+mj-lt"/>
                <a:cs typeface="Consolas" panose="020B0609020204030204" pitchFamily="49" charset="0"/>
              </a:rPr>
              <a:t>Elements can have multiple classes, separated by spaces</a:t>
            </a:r>
            <a:r>
              <a:rPr lang="en-US" sz="2400" dirty="0" smtClean="0">
                <a:latin typeface="+mj-lt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500" i="1" dirty="0" smtClean="0">
                <a:latin typeface="+mj-lt"/>
                <a:cs typeface="Consolas" panose="020B0609020204030204" pitchFamily="49" charset="0"/>
              </a:rPr>
              <a:t>Advanced: The 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classList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i="1" dirty="0" smtClean="0">
                <a:latin typeface="+mj-lt"/>
                <a:cs typeface="Consolas" panose="020B0609020204030204" pitchFamily="49" charset="0"/>
              </a:rPr>
              <a:t>property of HTML elements in JavaScript offers a flexible and effective Object interface for interacting with, well, an element's list of classes. Much easier than 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sz="1500" i="1" dirty="0" smtClean="0">
                <a:latin typeface="+mj-lt"/>
                <a:cs typeface="Consolas" panose="020B0609020204030204" pitchFamily="49" charset="0"/>
              </a:rPr>
              <a:t>.</a:t>
            </a:r>
            <a:endParaRPr lang="en-US" sz="1500" i="1" dirty="0" smtClean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6146" name="Picture 2" descr="http://i2.cdn.turner.com/cnnnext/dam/assets/131212145444-james-bond-drinks-story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93" y="3213950"/>
            <a:ext cx="3830988" cy="21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107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594</TotalTime>
  <Words>728</Words>
  <Application>Microsoft Office PowerPoint</Application>
  <PresentationFormat>Widescreen</PresentationFormat>
  <Paragraphs>145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Consolas</vt:lpstr>
      <vt:lpstr>Wingdings 2</vt:lpstr>
      <vt:lpstr>Quotable</vt:lpstr>
      <vt:lpstr>Intro to CSS (and Responsive Design)  Please sign in: http://tinyurl.com/h7d5p2g</vt:lpstr>
      <vt:lpstr>PowerPoint Presentation</vt:lpstr>
      <vt:lpstr>Your Mission</vt:lpstr>
      <vt:lpstr>HTML Crash Course: Syntax</vt:lpstr>
      <vt:lpstr>HTML Crash Course: Attributes</vt:lpstr>
      <vt:lpstr>HTML Crash Course: Inline Styles</vt:lpstr>
      <vt:lpstr>Hello, CSS</vt:lpstr>
      <vt:lpstr>CSS General Syntax</vt:lpstr>
      <vt:lpstr>Dress Classy</vt:lpstr>
      <vt:lpstr>Be Unique</vt:lpstr>
      <vt:lpstr>Combining Selectors</vt:lpstr>
      <vt:lpstr>The Part That Cascades</vt:lpstr>
      <vt:lpstr>The CSS Box Model</vt:lpstr>
      <vt:lpstr>Inline vs. Block vs. Inline-Block</vt:lpstr>
      <vt:lpstr>Your Future Best Friends</vt:lpstr>
      <vt:lpstr>CSS Media Queries (Finally!)</vt:lpstr>
      <vt:lpstr>Making Use of Media Queries</vt:lpstr>
      <vt:lpstr>One Last Thing</vt:lpstr>
      <vt:lpstr>Your Mission</vt:lpstr>
      <vt:lpstr>Thanks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(and Responsive Design)</dc:title>
  <dc:creator>Brian Cui</dc:creator>
  <cp:lastModifiedBy>Brian Cui</cp:lastModifiedBy>
  <cp:revision>252</cp:revision>
  <dcterms:created xsi:type="dcterms:W3CDTF">2016-01-25T20:02:57Z</dcterms:created>
  <dcterms:modified xsi:type="dcterms:W3CDTF">2016-01-28T00:04:06Z</dcterms:modified>
</cp:coreProperties>
</file>